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ontserrat" charset="1" panose="00000500000000000000"/>
      <p:regular r:id="rId10"/>
    </p:embeddedFont>
    <p:embeddedFont>
      <p:font typeface="Montserrat Bold" charset="1" panose="00000600000000000000"/>
      <p:regular r:id="rId11"/>
    </p:embeddedFont>
    <p:embeddedFont>
      <p:font typeface="Montserrat Italics" charset="1" panose="00000500000000000000"/>
      <p:regular r:id="rId12"/>
    </p:embeddedFont>
    <p:embeddedFont>
      <p:font typeface="Montserrat Bold Italics" charset="1" panose="000006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6.jpeg" Type="http://schemas.openxmlformats.org/officeDocument/2006/relationships/image"/><Relationship Id="rId4"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666" r="0" b="7666"/>
          <a:stretch>
            <a:fillRect/>
          </a:stretch>
        </p:blipFill>
        <p:spPr>
          <a:xfrm>
            <a:off x="0" y="0"/>
            <a:ext cx="18288000" cy="10287000"/>
          </a:xfrm>
          <a:prstGeom prst="rect">
            <a:avLst/>
          </a:prstGeom>
        </p:spPr>
      </p:pic>
      <p:pic>
        <p:nvPicPr>
          <p:cNvPr name="Picture 3" id="3"/>
          <p:cNvPicPr>
            <a:picLocks noChangeAspect="true"/>
          </p:cNvPicPr>
          <p:nvPr/>
        </p:nvPicPr>
        <p:blipFill>
          <a:blip r:embed="rId3"/>
          <a:srcRect l="22242" t="0" r="21788" b="0"/>
          <a:stretch>
            <a:fillRect/>
          </a:stretch>
        </p:blipFill>
        <p:spPr>
          <a:xfrm flipH="false" flipV="false" rot="0">
            <a:off x="0" y="0"/>
            <a:ext cx="3914744" cy="3996854"/>
          </a:xfrm>
          <a:prstGeom prst="rect">
            <a:avLst/>
          </a:prstGeom>
        </p:spPr>
      </p:pic>
      <p:sp>
        <p:nvSpPr>
          <p:cNvPr name="TextBox 4" id="4"/>
          <p:cNvSpPr txBox="true"/>
          <p:nvPr/>
        </p:nvSpPr>
        <p:spPr>
          <a:xfrm rot="0">
            <a:off x="0" y="5431465"/>
            <a:ext cx="15721896" cy="2337442"/>
          </a:xfrm>
          <a:prstGeom prst="rect">
            <a:avLst/>
          </a:prstGeom>
        </p:spPr>
        <p:txBody>
          <a:bodyPr anchor="t" rtlCol="false" tIns="0" lIns="0" bIns="0" rIns="0">
            <a:spAutoFit/>
          </a:bodyPr>
          <a:lstStyle/>
          <a:p>
            <a:pPr>
              <a:lnSpc>
                <a:spcPts val="6160"/>
              </a:lnSpc>
            </a:pPr>
            <a:r>
              <a:rPr lang="en-US" sz="5600">
                <a:solidFill>
                  <a:srgbClr val="D9D9D9"/>
                </a:solidFill>
                <a:latin typeface="Montserrat"/>
              </a:rPr>
              <a:t> Novel Business                   </a:t>
            </a:r>
          </a:p>
          <a:p>
            <a:pPr>
              <a:lnSpc>
                <a:spcPts val="6160"/>
              </a:lnSpc>
            </a:pPr>
            <a:r>
              <a:rPr lang="en-US" sz="5600">
                <a:solidFill>
                  <a:srgbClr val="D9D9D9"/>
                </a:solidFill>
                <a:latin typeface="Montserrat"/>
              </a:rPr>
              <a:t> Consultants</a:t>
            </a:r>
          </a:p>
          <a:p>
            <a:pPr marL="0" indent="0" lvl="0">
              <a:lnSpc>
                <a:spcPts val="6050"/>
              </a:lnSpc>
            </a:pPr>
            <a:r>
              <a:rPr lang="en-US" sz="5500">
                <a:solidFill>
                  <a:srgbClr val="D9D9D9"/>
                </a:solidFill>
                <a:latin typeface="Montserrat"/>
              </a:rPr>
              <a:t> </a:t>
            </a:r>
            <a:r>
              <a:rPr lang="en-US" sz="5500">
                <a:solidFill>
                  <a:srgbClr val="D9D9D9"/>
                </a:solidFill>
                <a:latin typeface="Montserrat"/>
              </a:rPr>
              <a:t>Company Profile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46" r="0" b="7746"/>
          <a:stretch>
            <a:fillRect/>
          </a:stretch>
        </p:blipFill>
        <p:spPr>
          <a:xfrm>
            <a:off x="0" y="0"/>
            <a:ext cx="18288000" cy="10287000"/>
          </a:xfrm>
          <a:prstGeom prst="rect">
            <a:avLst/>
          </a:prstGeom>
        </p:spPr>
      </p:pic>
      <p:sp>
        <p:nvSpPr>
          <p:cNvPr name="TextBox 3" id="3"/>
          <p:cNvSpPr txBox="true"/>
          <p:nvPr/>
        </p:nvSpPr>
        <p:spPr>
          <a:xfrm rot="0">
            <a:off x="2643503" y="419100"/>
            <a:ext cx="5270895" cy="1219200"/>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D9D9D9"/>
                </a:solidFill>
                <a:latin typeface="Montserrat"/>
              </a:rPr>
              <a:t>Contents</a:t>
            </a:r>
          </a:p>
        </p:txBody>
      </p:sp>
      <p:sp>
        <p:nvSpPr>
          <p:cNvPr name="TextBox 4" id="4"/>
          <p:cNvSpPr txBox="true"/>
          <p:nvPr/>
        </p:nvSpPr>
        <p:spPr>
          <a:xfrm rot="0">
            <a:off x="2643503" y="2072351"/>
            <a:ext cx="8889343" cy="6297930"/>
          </a:xfrm>
          <a:prstGeom prst="rect">
            <a:avLst/>
          </a:prstGeom>
        </p:spPr>
        <p:txBody>
          <a:bodyPr anchor="t" rtlCol="false" tIns="0" lIns="0" bIns="0" rIns="0">
            <a:spAutoFit/>
          </a:bodyPr>
          <a:lstStyle/>
          <a:p>
            <a:pPr marL="906780" indent="-453390" lvl="1">
              <a:lnSpc>
                <a:spcPts val="8400"/>
              </a:lnSpc>
              <a:buFont typeface="Arial"/>
              <a:buChar char="•"/>
            </a:pPr>
            <a:r>
              <a:rPr lang="en-US" sz="4200">
                <a:solidFill>
                  <a:srgbClr val="FFFFFF"/>
                </a:solidFill>
                <a:latin typeface="Montserrat"/>
              </a:rPr>
              <a:t>Introduction</a:t>
            </a:r>
          </a:p>
          <a:p>
            <a:pPr marL="906780" indent="-453390" lvl="1">
              <a:lnSpc>
                <a:spcPts val="8400"/>
              </a:lnSpc>
              <a:buFont typeface="Arial"/>
              <a:buChar char="•"/>
            </a:pPr>
            <a:r>
              <a:rPr lang="en-US" sz="4200">
                <a:solidFill>
                  <a:srgbClr val="FFFFFF"/>
                </a:solidFill>
                <a:latin typeface="Montserrat"/>
              </a:rPr>
              <a:t>Our Motto, Mission, &amp; Vision </a:t>
            </a:r>
          </a:p>
          <a:p>
            <a:pPr marL="906780" indent="-453390" lvl="1">
              <a:lnSpc>
                <a:spcPts val="8400"/>
              </a:lnSpc>
              <a:buFont typeface="Arial"/>
              <a:buChar char="•"/>
            </a:pPr>
            <a:r>
              <a:rPr lang="en-US" sz="4200">
                <a:solidFill>
                  <a:srgbClr val="FFFFFF"/>
                </a:solidFill>
                <a:latin typeface="Montserrat"/>
              </a:rPr>
              <a:t>Our Staff</a:t>
            </a:r>
          </a:p>
          <a:p>
            <a:pPr marL="906780" indent="-453390" lvl="1">
              <a:lnSpc>
                <a:spcPts val="8400"/>
              </a:lnSpc>
              <a:buFont typeface="Arial"/>
              <a:buChar char="•"/>
            </a:pPr>
            <a:r>
              <a:rPr lang="en-US" sz="4200">
                <a:solidFill>
                  <a:srgbClr val="FFFFFF"/>
                </a:solidFill>
                <a:latin typeface="Montserrat"/>
              </a:rPr>
              <a:t>Our Services</a:t>
            </a:r>
          </a:p>
          <a:p>
            <a:pPr marL="906780" indent="-453390" lvl="1">
              <a:lnSpc>
                <a:spcPts val="8400"/>
              </a:lnSpc>
              <a:buFont typeface="Arial"/>
              <a:buChar char="•"/>
            </a:pPr>
            <a:r>
              <a:rPr lang="en-US" sz="4200">
                <a:solidFill>
                  <a:srgbClr val="FFFFFF"/>
                </a:solidFill>
                <a:latin typeface="Montserrat"/>
              </a:rPr>
              <a:t>Why</a:t>
            </a:r>
          </a:p>
          <a:p>
            <a:pPr algn="l" marL="906780" indent="-453390" lvl="1">
              <a:lnSpc>
                <a:spcPts val="8400"/>
              </a:lnSpc>
              <a:buFont typeface="Arial"/>
              <a:buChar char="•"/>
            </a:pPr>
            <a:r>
              <a:rPr lang="en-US" sz="4200">
                <a:solidFill>
                  <a:srgbClr val="FFFFFF"/>
                </a:solidFill>
                <a:latin typeface="Montserrat"/>
              </a:rPr>
              <a:t>Contant Us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
        <p:nvSpPr>
          <p:cNvPr name="TextBox 3" id="3"/>
          <p:cNvSpPr txBox="true"/>
          <p:nvPr/>
        </p:nvSpPr>
        <p:spPr>
          <a:xfrm rot="0">
            <a:off x="1028700" y="2493645"/>
            <a:ext cx="16230600" cy="6347461"/>
          </a:xfrm>
          <a:prstGeom prst="rect">
            <a:avLst/>
          </a:prstGeom>
        </p:spPr>
        <p:txBody>
          <a:bodyPr anchor="t" rtlCol="false" tIns="0" lIns="0" bIns="0" rIns="0">
            <a:spAutoFit/>
          </a:bodyPr>
          <a:lstStyle/>
          <a:p>
            <a:pPr>
              <a:lnSpc>
                <a:spcPts val="5099"/>
              </a:lnSpc>
            </a:pPr>
            <a:r>
              <a:rPr lang="en-US" sz="3399">
                <a:solidFill>
                  <a:srgbClr val="D9D9D9"/>
                </a:solidFill>
                <a:latin typeface="Montserrat"/>
              </a:rPr>
              <a:t>Novel Business Consultants (NBC) was founded 11 years a go by two co-founders. The company was incorporated in 2011 and is now registered as NBC Limited Liability Partnership (LLP). The company operates as a partnership managed by the two co-founders.  Mr. Kenneth Kibugi Kinuthia is the Lead Consultant and Mrs. Anne Waiyego is the Managing Partner. The Company offers several consultancy services such as Project Management, Financial Services, Business  Advisory, Human Resource, Business Advisory, Training and Development, Information Technology, and Research &amp; Development</a:t>
            </a:r>
          </a:p>
          <a:p>
            <a:pPr algn="l" marL="0" indent="0" lvl="0">
              <a:lnSpc>
                <a:spcPts val="5099"/>
              </a:lnSpc>
              <a:spcBef>
                <a:spcPct val="0"/>
              </a:spcBef>
            </a:pPr>
          </a:p>
        </p:txBody>
      </p:sp>
      <p:sp>
        <p:nvSpPr>
          <p:cNvPr name="TextBox 4" id="4"/>
          <p:cNvSpPr txBox="true"/>
          <p:nvPr/>
        </p:nvSpPr>
        <p:spPr>
          <a:xfrm rot="0">
            <a:off x="1028700" y="419100"/>
            <a:ext cx="14084886" cy="1219200"/>
          </a:xfrm>
          <a:prstGeom prst="rect">
            <a:avLst/>
          </a:prstGeom>
        </p:spPr>
        <p:txBody>
          <a:bodyPr anchor="t" rtlCol="false" tIns="0" lIns="0" bIns="0" rIns="0">
            <a:spAutoFit/>
          </a:bodyPr>
          <a:lstStyle/>
          <a:p>
            <a:pPr marL="0" indent="0" lvl="0">
              <a:lnSpc>
                <a:spcPts val="9600"/>
              </a:lnSpc>
              <a:spcBef>
                <a:spcPct val="0"/>
              </a:spcBef>
            </a:pPr>
            <a:r>
              <a:rPr lang="en-US" sz="8000">
                <a:solidFill>
                  <a:srgbClr val="D9D9D9"/>
                </a:solidFill>
                <a:latin typeface="Montserrat"/>
              </a:rPr>
              <a:t>Introduction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58242"/>
            <a:ext cx="9372097" cy="10228758"/>
            <a:chOff x="0" y="0"/>
            <a:chExt cx="12496130" cy="13638345"/>
          </a:xfrm>
        </p:grpSpPr>
        <p:pic>
          <p:nvPicPr>
            <p:cNvPr name="Picture 3" id="3"/>
            <p:cNvPicPr>
              <a:picLocks noChangeAspect="true"/>
            </p:cNvPicPr>
            <p:nvPr/>
          </p:nvPicPr>
          <p:blipFill>
            <a:blip r:embed="rId2"/>
            <a:srcRect l="15010" t="0" r="23829" b="0"/>
            <a:stretch>
              <a:fillRect/>
            </a:stretch>
          </p:blipFill>
          <p:spPr>
            <a:xfrm>
              <a:off x="0" y="0"/>
              <a:ext cx="12496130" cy="13638345"/>
            </a:xfrm>
            <a:prstGeom prst="rect">
              <a:avLst/>
            </a:prstGeom>
          </p:spPr>
        </p:pic>
      </p:grpSp>
      <p:pic>
        <p:nvPicPr>
          <p:cNvPr name="Picture 4" id="4"/>
          <p:cNvPicPr>
            <a:picLocks noChangeAspect="true"/>
          </p:cNvPicPr>
          <p:nvPr/>
        </p:nvPicPr>
        <p:blipFill>
          <a:blip r:embed="rId3"/>
          <a:srcRect l="14479" t="0" r="27721" b="0"/>
          <a:stretch>
            <a:fillRect/>
          </a:stretch>
        </p:blipFill>
        <p:spPr>
          <a:xfrm flipH="false" flipV="false" rot="0">
            <a:off x="9372097" y="0"/>
            <a:ext cx="8915903" cy="10287000"/>
          </a:xfrm>
          <a:prstGeom prst="rect">
            <a:avLst/>
          </a:prstGeom>
        </p:spPr>
      </p:pic>
      <p:sp>
        <p:nvSpPr>
          <p:cNvPr name="TextBox 5" id="5"/>
          <p:cNvSpPr txBox="true"/>
          <p:nvPr/>
        </p:nvSpPr>
        <p:spPr>
          <a:xfrm rot="0">
            <a:off x="10851880" y="5067846"/>
            <a:ext cx="5532090" cy="1321881"/>
          </a:xfrm>
          <a:prstGeom prst="rect">
            <a:avLst/>
          </a:prstGeom>
        </p:spPr>
        <p:txBody>
          <a:bodyPr anchor="t" rtlCol="false" tIns="0" lIns="0" bIns="0" rIns="0">
            <a:spAutoFit/>
          </a:bodyPr>
          <a:lstStyle/>
          <a:p>
            <a:pPr algn="l" marL="0" indent="0" lvl="0">
              <a:lnSpc>
                <a:spcPts val="5332"/>
              </a:lnSpc>
              <a:spcBef>
                <a:spcPct val="0"/>
              </a:spcBef>
            </a:pPr>
            <a:r>
              <a:rPr lang="en-US" sz="3554">
                <a:solidFill>
                  <a:srgbClr val="000000"/>
                </a:solidFill>
                <a:latin typeface="Montserrat"/>
              </a:rPr>
              <a:t>The Numero Uno of  the Consultancy industry.</a:t>
            </a:r>
          </a:p>
        </p:txBody>
      </p:sp>
      <p:sp>
        <p:nvSpPr>
          <p:cNvPr name="TextBox 6" id="6"/>
          <p:cNvSpPr txBox="true"/>
          <p:nvPr/>
        </p:nvSpPr>
        <p:spPr>
          <a:xfrm rot="0">
            <a:off x="10851880" y="1986089"/>
            <a:ext cx="5532090" cy="1219200"/>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Montserrat"/>
              </a:rPr>
              <a:t>Our Motto</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857041" y="1996452"/>
            <a:ext cx="7433482" cy="6294095"/>
            <a:chOff x="0" y="0"/>
            <a:chExt cx="9911310" cy="8392127"/>
          </a:xfrm>
        </p:grpSpPr>
        <p:pic>
          <p:nvPicPr>
            <p:cNvPr name="Picture 3" id="3"/>
            <p:cNvPicPr>
              <a:picLocks noChangeAspect="true"/>
            </p:cNvPicPr>
            <p:nvPr/>
          </p:nvPicPr>
          <p:blipFill>
            <a:blip r:embed="rId2"/>
            <a:srcRect l="26987" t="0" r="26987" b="0"/>
            <a:stretch>
              <a:fillRect/>
            </a:stretch>
          </p:blipFill>
          <p:spPr>
            <a:xfrm>
              <a:off x="0" y="0"/>
              <a:ext cx="9911310" cy="8392127"/>
            </a:xfrm>
            <a:prstGeom prst="rect">
              <a:avLst/>
            </a:prstGeom>
          </p:spPr>
        </p:pic>
      </p:grpSp>
      <p:pic>
        <p:nvPicPr>
          <p:cNvPr name="Picture 4" id="4"/>
          <p:cNvPicPr>
            <a:picLocks noChangeAspect="true"/>
          </p:cNvPicPr>
          <p:nvPr/>
        </p:nvPicPr>
        <p:blipFill>
          <a:blip r:embed="rId3"/>
          <a:srcRect l="7177" t="0" r="31519" b="0"/>
          <a:stretch>
            <a:fillRect/>
          </a:stretch>
        </p:blipFill>
        <p:spPr>
          <a:xfrm flipH="false" flipV="false" rot="0">
            <a:off x="0" y="60948"/>
            <a:ext cx="9400478" cy="10226052"/>
          </a:xfrm>
          <a:prstGeom prst="rect">
            <a:avLst/>
          </a:prstGeom>
        </p:spPr>
      </p:pic>
      <p:pic>
        <p:nvPicPr>
          <p:cNvPr name="Picture 5" id="5"/>
          <p:cNvPicPr>
            <a:picLocks noChangeAspect="true"/>
          </p:cNvPicPr>
          <p:nvPr/>
        </p:nvPicPr>
        <p:blipFill>
          <a:blip r:embed="rId4"/>
          <a:srcRect l="9395" t="0" r="32591" b="0"/>
          <a:stretch>
            <a:fillRect/>
          </a:stretch>
        </p:blipFill>
        <p:spPr>
          <a:xfrm flipH="false" flipV="false" rot="0">
            <a:off x="9400478" y="60948"/>
            <a:ext cx="8887522" cy="10226052"/>
          </a:xfrm>
          <a:prstGeom prst="rect">
            <a:avLst/>
          </a:prstGeom>
        </p:spPr>
      </p:pic>
      <p:sp>
        <p:nvSpPr>
          <p:cNvPr name="TextBox 6" id="6"/>
          <p:cNvSpPr txBox="true"/>
          <p:nvPr/>
        </p:nvSpPr>
        <p:spPr>
          <a:xfrm rot="0">
            <a:off x="1934194" y="1996452"/>
            <a:ext cx="5532090" cy="971550"/>
          </a:xfrm>
          <a:prstGeom prst="rect">
            <a:avLst/>
          </a:prstGeom>
        </p:spPr>
        <p:txBody>
          <a:bodyPr anchor="t" rtlCol="false" tIns="0" lIns="0" bIns="0" rIns="0">
            <a:spAutoFit/>
          </a:bodyPr>
          <a:lstStyle/>
          <a:p>
            <a:pPr algn="l" marL="0" indent="0" lvl="0">
              <a:lnSpc>
                <a:spcPts val="7679"/>
              </a:lnSpc>
              <a:spcBef>
                <a:spcPct val="0"/>
              </a:spcBef>
            </a:pPr>
            <a:r>
              <a:rPr lang="en-US" sz="6399">
                <a:solidFill>
                  <a:srgbClr val="000000"/>
                </a:solidFill>
                <a:latin typeface="Montserrat"/>
              </a:rPr>
              <a:t>Our Mission</a:t>
            </a:r>
          </a:p>
        </p:txBody>
      </p:sp>
      <p:sp>
        <p:nvSpPr>
          <p:cNvPr name="TextBox 7" id="7"/>
          <p:cNvSpPr txBox="true"/>
          <p:nvPr/>
        </p:nvSpPr>
        <p:spPr>
          <a:xfrm rot="0">
            <a:off x="1934194" y="4143152"/>
            <a:ext cx="5532090" cy="3796475"/>
          </a:xfrm>
          <a:prstGeom prst="rect">
            <a:avLst/>
          </a:prstGeom>
        </p:spPr>
        <p:txBody>
          <a:bodyPr anchor="t" rtlCol="false" tIns="0" lIns="0" bIns="0" rIns="0">
            <a:spAutoFit/>
          </a:bodyPr>
          <a:lstStyle/>
          <a:p>
            <a:pPr algn="l" marL="0" indent="0" lvl="0">
              <a:lnSpc>
                <a:spcPts val="5032"/>
              </a:lnSpc>
              <a:spcBef>
                <a:spcPct val="0"/>
              </a:spcBef>
            </a:pPr>
            <a:r>
              <a:rPr lang="en-US" sz="3354">
                <a:solidFill>
                  <a:srgbClr val="000000"/>
                </a:solidFill>
                <a:latin typeface="Montserrat"/>
              </a:rPr>
              <a:t>To offer the most reliable business consultancy services to accelerate and promote business and economic growth in Africa.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25" r="0" b="7825"/>
          <a:stretch>
            <a:fillRect/>
          </a:stretch>
        </p:blipFill>
        <p:spPr>
          <a:xfrm>
            <a:off x="0" y="0"/>
            <a:ext cx="18288000" cy="10287000"/>
          </a:xfrm>
          <a:prstGeom prst="rect">
            <a:avLst/>
          </a:prstGeom>
        </p:spPr>
      </p:pic>
      <p:sp>
        <p:nvSpPr>
          <p:cNvPr name="TextBox 3" id="3"/>
          <p:cNvSpPr txBox="true"/>
          <p:nvPr/>
        </p:nvSpPr>
        <p:spPr>
          <a:xfrm rot="0">
            <a:off x="1804351" y="2044916"/>
            <a:ext cx="9881840" cy="1266825"/>
          </a:xfrm>
          <a:prstGeom prst="rect">
            <a:avLst/>
          </a:prstGeom>
        </p:spPr>
        <p:txBody>
          <a:bodyPr anchor="t" rtlCol="false" tIns="0" lIns="0" bIns="0" rIns="0">
            <a:spAutoFit/>
          </a:bodyPr>
          <a:lstStyle/>
          <a:p>
            <a:pPr algn="l" marL="0" indent="0" lvl="0">
              <a:lnSpc>
                <a:spcPts val="10079"/>
              </a:lnSpc>
              <a:spcBef>
                <a:spcPct val="0"/>
              </a:spcBef>
            </a:pPr>
            <a:r>
              <a:rPr lang="en-US" sz="8399">
                <a:solidFill>
                  <a:srgbClr val="D9D9D9"/>
                </a:solidFill>
                <a:latin typeface="Montserrat"/>
              </a:rPr>
              <a:t>Company Vision</a:t>
            </a:r>
          </a:p>
        </p:txBody>
      </p:sp>
      <p:sp>
        <p:nvSpPr>
          <p:cNvPr name="TextBox 4" id="4"/>
          <p:cNvSpPr txBox="true"/>
          <p:nvPr/>
        </p:nvSpPr>
        <p:spPr>
          <a:xfrm rot="0">
            <a:off x="1613851" y="5029200"/>
            <a:ext cx="12454759" cy="1485261"/>
          </a:xfrm>
          <a:prstGeom prst="rect">
            <a:avLst/>
          </a:prstGeom>
        </p:spPr>
        <p:txBody>
          <a:bodyPr anchor="t" rtlCol="false" tIns="0" lIns="0" bIns="0" rIns="0">
            <a:spAutoFit/>
          </a:bodyPr>
          <a:lstStyle/>
          <a:p>
            <a:pPr algn="l" marL="0" indent="0" lvl="0">
              <a:lnSpc>
                <a:spcPts val="6025"/>
              </a:lnSpc>
              <a:spcBef>
                <a:spcPct val="0"/>
              </a:spcBef>
            </a:pPr>
            <a:r>
              <a:rPr lang="en-US" sz="4016">
                <a:solidFill>
                  <a:srgbClr val="D9D9D9"/>
                </a:solidFill>
                <a:latin typeface="Montserrat"/>
              </a:rPr>
              <a:t>To be the leading business consultancy company  in the country and Africa.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5747" r="0" b="9336"/>
          <a:stretch>
            <a:fillRect/>
          </a:stretch>
        </p:blipFill>
        <p:spPr>
          <a:xfrm>
            <a:off x="0" y="0"/>
            <a:ext cx="18288000" cy="10287000"/>
          </a:xfrm>
          <a:prstGeom prst="rect">
            <a:avLst/>
          </a:prstGeom>
        </p:spPr>
      </p:pic>
      <p:sp>
        <p:nvSpPr>
          <p:cNvPr name="TextBox 3" id="3"/>
          <p:cNvSpPr txBox="true"/>
          <p:nvPr/>
        </p:nvSpPr>
        <p:spPr>
          <a:xfrm rot="0">
            <a:off x="2099361" y="1546440"/>
            <a:ext cx="14084886" cy="1219200"/>
          </a:xfrm>
          <a:prstGeom prst="rect">
            <a:avLst/>
          </a:prstGeom>
        </p:spPr>
        <p:txBody>
          <a:bodyPr anchor="t" rtlCol="false" tIns="0" lIns="0" bIns="0" rIns="0">
            <a:spAutoFit/>
          </a:bodyPr>
          <a:lstStyle/>
          <a:p>
            <a:pPr marL="0" indent="0" lvl="0">
              <a:lnSpc>
                <a:spcPts val="9600"/>
              </a:lnSpc>
              <a:spcBef>
                <a:spcPct val="0"/>
              </a:spcBef>
            </a:pPr>
            <a:r>
              <a:rPr lang="en-US" sz="8000">
                <a:solidFill>
                  <a:srgbClr val="D9D9D9"/>
                </a:solidFill>
                <a:latin typeface="Montserrat"/>
              </a:rPr>
              <a:t>Core Values</a:t>
            </a:r>
          </a:p>
        </p:txBody>
      </p:sp>
      <p:sp>
        <p:nvSpPr>
          <p:cNvPr name="TextBox 4" id="4"/>
          <p:cNvSpPr txBox="true"/>
          <p:nvPr/>
        </p:nvSpPr>
        <p:spPr>
          <a:xfrm rot="0">
            <a:off x="2099361" y="4008540"/>
            <a:ext cx="14089277" cy="4225292"/>
          </a:xfrm>
          <a:prstGeom prst="rect">
            <a:avLst/>
          </a:prstGeom>
        </p:spPr>
        <p:txBody>
          <a:bodyPr anchor="t" rtlCol="false" tIns="0" lIns="0" bIns="0" rIns="0">
            <a:spAutoFit/>
          </a:bodyPr>
          <a:lstStyle/>
          <a:p>
            <a:pPr marL="993130" indent="-496565" lvl="1">
              <a:lnSpc>
                <a:spcPts val="6899"/>
              </a:lnSpc>
              <a:buFont typeface="Arial"/>
              <a:buChar char="•"/>
            </a:pPr>
            <a:r>
              <a:rPr lang="en-US" sz="4599">
                <a:solidFill>
                  <a:srgbClr val="D9D9D9"/>
                </a:solidFill>
                <a:latin typeface="Montserrat"/>
              </a:rPr>
              <a:t>Qualified Experts in our Sectors</a:t>
            </a:r>
          </a:p>
          <a:p>
            <a:pPr marL="993130" indent="-496565" lvl="1">
              <a:lnSpc>
                <a:spcPts val="6899"/>
              </a:lnSpc>
              <a:buFont typeface="Arial"/>
              <a:buChar char="•"/>
            </a:pPr>
            <a:r>
              <a:rPr lang="en-US" sz="4599">
                <a:solidFill>
                  <a:srgbClr val="D9D9D9"/>
                </a:solidFill>
                <a:latin typeface="Montserrat"/>
              </a:rPr>
              <a:t>Complete Honesty</a:t>
            </a:r>
          </a:p>
          <a:p>
            <a:pPr marL="928361" indent="-464181" lvl="1">
              <a:lnSpc>
                <a:spcPts val="6449"/>
              </a:lnSpc>
              <a:buFont typeface="Arial"/>
              <a:buChar char="•"/>
            </a:pPr>
            <a:r>
              <a:rPr lang="en-US" sz="4299">
                <a:solidFill>
                  <a:srgbClr val="D9D9D9"/>
                </a:solidFill>
                <a:latin typeface="Montserrat"/>
              </a:rPr>
              <a:t>Reliability</a:t>
            </a:r>
          </a:p>
          <a:p>
            <a:pPr marL="993130" indent="-496565" lvl="1">
              <a:lnSpc>
                <a:spcPts val="6899"/>
              </a:lnSpc>
              <a:buFont typeface="Arial"/>
              <a:buChar char="•"/>
            </a:pPr>
            <a:r>
              <a:rPr lang="en-US" sz="4599">
                <a:solidFill>
                  <a:srgbClr val="D9D9D9"/>
                </a:solidFill>
                <a:latin typeface="Montserrat"/>
              </a:rPr>
              <a:t>Consistent Development</a:t>
            </a:r>
          </a:p>
          <a:p>
            <a:pPr algn="l" marL="993130" indent="-496565" lvl="1">
              <a:lnSpc>
                <a:spcPts val="6899"/>
              </a:lnSpc>
              <a:buFont typeface="Arial"/>
              <a:buChar char="•"/>
            </a:pPr>
            <a:r>
              <a:rPr lang="en-US" sz="4599">
                <a:solidFill>
                  <a:srgbClr val="D9D9D9"/>
                </a:solidFill>
                <a:latin typeface="Montserrat"/>
              </a:rPr>
              <a:t>Excellent Project Execution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DAFAAulC6kI</dc:identifier>
  <dcterms:modified xsi:type="dcterms:W3CDTF">2011-08-01T06:04:30Z</dcterms:modified>
  <cp:revision>1</cp:revision>
  <dc:title>Novel Business Consultants</dc:title>
</cp:coreProperties>
</file>

<file path=docProps/thumbnail.jpeg>
</file>